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625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266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238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9023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158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908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834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375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505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15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105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BB9B-AD43-41A9-836F-DACC0D23C857}" type="datetimeFigureOut">
              <a:rPr lang="ro-RO" smtClean="0"/>
              <a:t>14.04.2021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82B7-5339-4A3B-8E99-5D262D98E1D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946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/>
          </a:bodyPr>
          <a:lstStyle/>
          <a:p>
            <a:r>
              <a:rPr lang="ro-RO" b="1" dirty="0" smtClean="0"/>
              <a:t>Reacția de schimb (dublă înlocuire)</a:t>
            </a:r>
            <a:br>
              <a:rPr lang="ro-RO" b="1" dirty="0" smtClean="0"/>
            </a:br>
            <a:r>
              <a:rPr lang="ro-RO" sz="3600" b="1" i="1" dirty="0" err="1" smtClean="0"/>
              <a:t>-lecție</a:t>
            </a:r>
            <a:r>
              <a:rPr lang="ro-RO" sz="3600" b="1" i="1" dirty="0" smtClean="0"/>
              <a:t> de recapitulare-fixare a </a:t>
            </a:r>
            <a:r>
              <a:rPr lang="ro-RO" sz="3600" b="1" i="1" dirty="0" err="1" smtClean="0"/>
              <a:t>cunoștințelor-</a:t>
            </a:r>
            <a:endParaRPr lang="ro-RO" sz="3600" b="1" i="1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856984" cy="1752600"/>
          </a:xfrm>
        </p:spPr>
        <p:txBody>
          <a:bodyPr/>
          <a:lstStyle/>
          <a:p>
            <a:r>
              <a:rPr lang="ro-RO" dirty="0" smtClean="0">
                <a:solidFill>
                  <a:schemeClr val="tx1"/>
                </a:solidFill>
              </a:rPr>
              <a:t>Prof. Măciucă </a:t>
            </a:r>
            <a:r>
              <a:rPr lang="ro-RO" dirty="0" err="1" smtClean="0">
                <a:solidFill>
                  <a:schemeClr val="tx1"/>
                </a:solidFill>
              </a:rPr>
              <a:t>Simona-Antoanela</a:t>
            </a:r>
            <a:endParaRPr lang="ro-RO" dirty="0" smtClean="0">
              <a:solidFill>
                <a:schemeClr val="tx1"/>
              </a:solidFill>
            </a:endParaRPr>
          </a:p>
          <a:p>
            <a:r>
              <a:rPr lang="ro-RO" dirty="0" smtClean="0">
                <a:solidFill>
                  <a:schemeClr val="tx1"/>
                </a:solidFill>
              </a:rPr>
              <a:t>Școala Gimnazială ,,Gheorghe Tătărescu”, Tg-Jiu</a:t>
            </a:r>
            <a:endParaRPr lang="ro-R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6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706090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 smtClean="0"/>
              <a:t>VII. 3. Probleme propuse</a:t>
            </a:r>
            <a:endParaRPr lang="ro-RO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o-RO" dirty="0" smtClean="0">
                <a:solidFill>
                  <a:srgbClr val="0070C0"/>
                </a:solidFill>
              </a:rPr>
              <a:t>3.</a:t>
            </a:r>
            <a:r>
              <a:rPr lang="ro-RO" dirty="0" smtClean="0"/>
              <a:t> Ai </a:t>
            </a:r>
            <a:r>
              <a:rPr lang="ro-RO" dirty="0"/>
              <a:t>la dispoziţie substanţele ZnCO</a:t>
            </a:r>
            <a:r>
              <a:rPr lang="ro-RO" baseline="-25000" dirty="0"/>
              <a:t>3</a:t>
            </a:r>
            <a:r>
              <a:rPr lang="ro-RO" dirty="0"/>
              <a:t>, </a:t>
            </a:r>
            <a:r>
              <a:rPr lang="ro-RO" dirty="0" err="1"/>
              <a:t>HCl</a:t>
            </a:r>
            <a:r>
              <a:rPr lang="ro-RO" dirty="0"/>
              <a:t>, Cl</a:t>
            </a:r>
            <a:r>
              <a:rPr lang="ro-RO" baseline="-25000" dirty="0"/>
              <a:t>2</a:t>
            </a:r>
            <a:r>
              <a:rPr lang="ro-RO" dirty="0"/>
              <a:t>, HNO</a:t>
            </a:r>
            <a:r>
              <a:rPr lang="ro-RO" baseline="-25000" dirty="0"/>
              <a:t>3</a:t>
            </a:r>
            <a:r>
              <a:rPr lang="ro-RO" dirty="0"/>
              <a:t>, Zn(OH)</a:t>
            </a:r>
            <a:r>
              <a:rPr lang="ro-RO" baseline="-25000" dirty="0"/>
              <a:t>2</a:t>
            </a:r>
            <a:r>
              <a:rPr lang="ro-RO" dirty="0"/>
              <a:t>, </a:t>
            </a:r>
            <a:r>
              <a:rPr lang="ro-RO" dirty="0" err="1"/>
              <a:t>NaCl</a:t>
            </a:r>
            <a:r>
              <a:rPr lang="ro-RO" dirty="0"/>
              <a:t>, Zn(NO</a:t>
            </a:r>
            <a:r>
              <a:rPr lang="ro-RO" baseline="-25000" dirty="0"/>
              <a:t>3</a:t>
            </a:r>
            <a:r>
              <a:rPr lang="ro-RO" dirty="0"/>
              <a:t>)</a:t>
            </a:r>
            <a:r>
              <a:rPr lang="ro-RO" baseline="-25000" dirty="0"/>
              <a:t>2</a:t>
            </a:r>
            <a:r>
              <a:rPr lang="ro-RO" dirty="0"/>
              <a:t> şi Zn. Propune trei metode prin care s-ar putea prepara clorura de zinc. Notează tipul reacţiilor prin care ai obţinut clorura de zinc</a:t>
            </a:r>
            <a:r>
              <a:rPr lang="ro-RO" dirty="0" smtClean="0"/>
              <a:t>.</a:t>
            </a:r>
          </a:p>
          <a:p>
            <a:pPr marL="0" lvl="0" indent="0">
              <a:buNone/>
            </a:pPr>
            <a:r>
              <a:rPr lang="ro-RO" dirty="0" smtClean="0">
                <a:solidFill>
                  <a:srgbClr val="0070C0"/>
                </a:solidFill>
              </a:rPr>
              <a:t>4.</a:t>
            </a:r>
            <a:r>
              <a:rPr lang="ro-RO" dirty="0" smtClean="0"/>
              <a:t> </a:t>
            </a:r>
            <a:r>
              <a:rPr lang="ro-RO" dirty="0"/>
              <a:t>Asociază celor două substanţe proprietăţile corespunzătoare:</a:t>
            </a:r>
          </a:p>
          <a:p>
            <a:pPr lvl="0" algn="r"/>
            <a:r>
              <a:rPr lang="ro-RO" dirty="0"/>
              <a:t>Soluţia sa colorează </a:t>
            </a:r>
            <a:r>
              <a:rPr lang="ro-RO" dirty="0" err="1"/>
              <a:t>fenolftaleina</a:t>
            </a:r>
            <a:r>
              <a:rPr lang="ro-RO" dirty="0"/>
              <a:t> în roşu.</a:t>
            </a:r>
          </a:p>
          <a:p>
            <a:pPr marL="0" indent="0">
              <a:buNone/>
            </a:pPr>
            <a:r>
              <a:rPr lang="ro-RO" b="1" dirty="0" err="1">
                <a:solidFill>
                  <a:srgbClr val="002060"/>
                </a:solidFill>
              </a:rPr>
              <a:t>NaOH</a:t>
            </a:r>
            <a:endParaRPr lang="ro-RO" b="1" dirty="0">
              <a:solidFill>
                <a:srgbClr val="002060"/>
              </a:solidFill>
            </a:endParaRPr>
          </a:p>
          <a:p>
            <a:pPr lvl="0" algn="r"/>
            <a:r>
              <a:rPr lang="ro-RO" dirty="0"/>
              <a:t>Reacţionează cu acizii producând efervescenţă.</a:t>
            </a:r>
          </a:p>
          <a:p>
            <a:pPr lvl="0" algn="r"/>
            <a:r>
              <a:rPr lang="ro-RO" dirty="0"/>
              <a:t>Reacţionează cu sulfatul de cupru rezultând un precipitat albastru.</a:t>
            </a:r>
          </a:p>
          <a:p>
            <a:pPr marL="0" indent="0">
              <a:buNone/>
            </a:pPr>
            <a:r>
              <a:rPr lang="ro-RO" b="1" dirty="0">
                <a:solidFill>
                  <a:srgbClr val="002060"/>
                </a:solidFill>
              </a:rPr>
              <a:t>BaCO</a:t>
            </a:r>
            <a:r>
              <a:rPr lang="ro-RO" baseline="-25000" dirty="0">
                <a:solidFill>
                  <a:srgbClr val="002060"/>
                </a:solidFill>
              </a:rPr>
              <a:t>3</a:t>
            </a:r>
            <a:r>
              <a:rPr lang="ro-RO" dirty="0">
                <a:solidFill>
                  <a:srgbClr val="002060"/>
                </a:solidFill>
              </a:rPr>
              <a:t>	</a:t>
            </a:r>
            <a:endParaRPr lang="ro-RO" dirty="0" smtClean="0">
              <a:solidFill>
                <a:srgbClr val="002060"/>
              </a:solidFill>
            </a:endParaRPr>
          </a:p>
          <a:p>
            <a:pPr algn="r"/>
            <a:r>
              <a:rPr lang="ro-RO" dirty="0" smtClean="0"/>
              <a:t> </a:t>
            </a:r>
            <a:r>
              <a:rPr lang="ro-RO" dirty="0"/>
              <a:t>Este neutralizată de acid clorhidric.</a:t>
            </a:r>
          </a:p>
          <a:p>
            <a:pPr lvl="0" algn="r"/>
            <a:r>
              <a:rPr lang="ro-RO" dirty="0"/>
              <a:t>Este insolubilă în apă.</a:t>
            </a:r>
          </a:p>
          <a:p>
            <a:pPr marL="0" lv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  <p:sp>
        <p:nvSpPr>
          <p:cNvPr id="5" name="CasetăText 4"/>
          <p:cNvSpPr txBox="1"/>
          <p:nvPr/>
        </p:nvSpPr>
        <p:spPr>
          <a:xfrm>
            <a:off x="5040052" y="332656"/>
            <a:ext cx="3960440" cy="57606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SUCCES!</a:t>
            </a:r>
            <a:endParaRPr lang="ro-R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33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ro-RO" sz="3200" b="1" dirty="0" smtClean="0"/>
              <a:t>VII. 4. Probleme propuse </a:t>
            </a:r>
            <a:endParaRPr lang="ro-RO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o-RO" b="1" dirty="0">
                <a:solidFill>
                  <a:srgbClr val="0070C0"/>
                </a:solidFill>
              </a:rPr>
              <a:t>5</a:t>
            </a:r>
            <a:r>
              <a:rPr lang="ro-RO" b="1" dirty="0" smtClean="0">
                <a:solidFill>
                  <a:srgbClr val="0070C0"/>
                </a:solidFill>
              </a:rPr>
              <a:t>.</a:t>
            </a:r>
            <a:r>
              <a:rPr lang="ro-RO" dirty="0" smtClean="0"/>
              <a:t> Se tratează 150 g de soluţie de acid clorhidric de concentraţie 36,5% cu 200 g de soluţie de hidroxid de sodiu. Considerând reacţia totală, determină:</a:t>
            </a:r>
          </a:p>
          <a:p>
            <a:pPr marL="457200" indent="-457200">
              <a:buAutoNum type="alphaLcParenR"/>
            </a:pPr>
            <a:r>
              <a:rPr lang="ro-RO" dirty="0" smtClean="0"/>
              <a:t>concentraţia procentuală a soluţiei de hidroxid de sodiu utilizată; </a:t>
            </a:r>
          </a:p>
          <a:p>
            <a:pPr marL="457200" indent="-457200">
              <a:buAutoNum type="alphaLcParenR"/>
            </a:pPr>
            <a:r>
              <a:rPr lang="ro-RO" dirty="0" smtClean="0"/>
              <a:t>masa de apă din soluţia finală; </a:t>
            </a:r>
          </a:p>
          <a:p>
            <a:pPr marL="457200" indent="-457200">
              <a:buAutoNum type="alphaLcParenR"/>
            </a:pPr>
            <a:r>
              <a:rPr lang="ro-RO" dirty="0" smtClean="0"/>
              <a:t>masa de sare formată; </a:t>
            </a:r>
          </a:p>
          <a:p>
            <a:pPr marL="457200" indent="-457200">
              <a:buAutoNum type="alphaLcParenR"/>
            </a:pPr>
            <a:r>
              <a:rPr lang="ro-RO" dirty="0" smtClean="0"/>
              <a:t>concentraţia procentuală a soluţiei finale.</a:t>
            </a:r>
          </a:p>
          <a:p>
            <a:pPr marL="0" lvl="0" indent="0">
              <a:buNone/>
            </a:pPr>
            <a:r>
              <a:rPr lang="ro-RO" b="1" dirty="0">
                <a:solidFill>
                  <a:srgbClr val="0070C0"/>
                </a:solidFill>
              </a:rPr>
              <a:t>6</a:t>
            </a:r>
            <a:r>
              <a:rPr lang="ro-RO" b="1" dirty="0" smtClean="0">
                <a:solidFill>
                  <a:srgbClr val="0070C0"/>
                </a:solidFill>
              </a:rPr>
              <a:t>.</a:t>
            </a:r>
            <a:r>
              <a:rPr lang="ro-RO" dirty="0" smtClean="0"/>
              <a:t> O soluţie care conţine 4 moli de hidroxid de sodiu se aduce în condiţii de reacţie cu 6 moli de acid sulfuric în prezenţa turnesolului, conform ecuaţiei:</a:t>
            </a:r>
          </a:p>
          <a:p>
            <a:pPr marL="0" indent="0" algn="ctr">
              <a:buNone/>
            </a:pPr>
            <a:r>
              <a:rPr lang="ro-RO" dirty="0" smtClean="0"/>
              <a:t>2NaOH + H</a:t>
            </a:r>
            <a:r>
              <a:rPr lang="ro-RO" baseline="-25000" dirty="0" smtClean="0"/>
              <a:t>2</a:t>
            </a:r>
            <a:r>
              <a:rPr lang="ro-RO" dirty="0" smtClean="0"/>
              <a:t>SO</a:t>
            </a:r>
            <a:r>
              <a:rPr lang="ro-RO" baseline="-25000" dirty="0" smtClean="0"/>
              <a:t>4          </a:t>
            </a:r>
            <a:r>
              <a:rPr lang="ro-RO" dirty="0" smtClean="0"/>
              <a:t>Na</a:t>
            </a:r>
            <a:r>
              <a:rPr lang="ro-RO" baseline="-25000" dirty="0" smtClean="0"/>
              <a:t>2</a:t>
            </a:r>
            <a:r>
              <a:rPr lang="ro-RO" dirty="0" smtClean="0"/>
              <a:t>SO</a:t>
            </a:r>
            <a:r>
              <a:rPr lang="ro-RO" baseline="-25000" dirty="0" smtClean="0"/>
              <a:t>4</a:t>
            </a:r>
            <a:r>
              <a:rPr lang="ro-RO" dirty="0" smtClean="0"/>
              <a:t> + 2H</a:t>
            </a:r>
            <a:r>
              <a:rPr lang="ro-RO" baseline="-25000" dirty="0" smtClean="0"/>
              <a:t>2</a:t>
            </a:r>
            <a:r>
              <a:rPr lang="ro-RO" dirty="0" smtClean="0"/>
              <a:t>O </a:t>
            </a:r>
          </a:p>
          <a:p>
            <a:pPr marL="0" indent="0">
              <a:buNone/>
            </a:pPr>
            <a:r>
              <a:rPr lang="ro-RO" dirty="0" smtClean="0"/>
              <a:t>Soluţia finală va avea culoarea: a) violetă; b) roşie; c) albastră.</a:t>
            </a: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5" name="CasetăText 4"/>
          <p:cNvSpPr txBox="1"/>
          <p:nvPr/>
        </p:nvSpPr>
        <p:spPr>
          <a:xfrm>
            <a:off x="4860032" y="216496"/>
            <a:ext cx="3960440" cy="57606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SUCCES!</a:t>
            </a:r>
            <a:endParaRPr lang="ro-R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Conector drept cu săgeată 5"/>
          <p:cNvCxnSpPr/>
          <p:nvPr/>
        </p:nvCxnSpPr>
        <p:spPr>
          <a:xfrm>
            <a:off x="4355976" y="566124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90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2425"/>
            <a:ext cx="8784975" cy="647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13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I. Forma generală</a:t>
            </a:r>
            <a:endParaRPr lang="ro-RO" sz="3200" b="1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1"/>
            <a:ext cx="828092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tăText 4"/>
          <p:cNvSpPr txBox="1"/>
          <p:nvPr/>
        </p:nvSpPr>
        <p:spPr>
          <a:xfrm>
            <a:off x="251520" y="3933056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o-RO" sz="3200" i="1" dirty="0" smtClean="0"/>
              <a:t>Câți reactanți și câți produși de reacție participă la transformarea chimică?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o-RO" sz="3200" i="1" dirty="0" smtClean="0"/>
              <a:t>Ce fel de substanțe sunt reactanții și produșii de reacție?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o-RO" sz="3200" i="1" dirty="0" smtClean="0"/>
              <a:t>Cum poate fi definită reacția de schimb?</a:t>
            </a:r>
            <a:endParaRPr lang="ro-RO" sz="3200" i="1" dirty="0"/>
          </a:p>
        </p:txBody>
      </p:sp>
    </p:spTree>
    <p:extLst>
      <p:ext uri="{BB962C8B-B14F-4D97-AF65-F5344CB8AC3E}">
        <p14:creationId xmlns:p14="http://schemas.microsoft.com/office/powerpoint/2010/main" val="251233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II. Exemple de reacții de schimb</a:t>
            </a:r>
            <a:endParaRPr lang="ro-RO" sz="32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vi-VN" b="1" dirty="0" smtClean="0"/>
              <a:t>A) Un oxid metalic cu un acid</a:t>
            </a:r>
            <a:endParaRPr lang="vi-VN" dirty="0" smtClean="0"/>
          </a:p>
          <a:p>
            <a:pPr marL="800100" lvl="2" indent="0">
              <a:buNone/>
            </a:pPr>
            <a:r>
              <a:rPr lang="vi-VN" b="1" dirty="0" smtClean="0"/>
              <a:t>B) Un oxid nemetalic cu o bază</a:t>
            </a:r>
            <a:endParaRPr lang="vi-VN" dirty="0" smtClean="0"/>
          </a:p>
          <a:p>
            <a:pPr marL="800100" lvl="2" indent="0">
              <a:buNone/>
            </a:pPr>
            <a:r>
              <a:rPr lang="vi-VN" b="1" dirty="0" smtClean="0"/>
              <a:t>C) O bază cu un acid</a:t>
            </a:r>
            <a:endParaRPr lang="vi-VN" dirty="0" smtClean="0"/>
          </a:p>
          <a:p>
            <a:pPr marL="800100" lvl="2" indent="0">
              <a:buNone/>
            </a:pPr>
            <a:r>
              <a:rPr lang="vi-VN" b="1" dirty="0" smtClean="0"/>
              <a:t>D) O bază solubilă cu o sare</a:t>
            </a:r>
            <a:endParaRPr lang="vi-VN" dirty="0" smtClean="0"/>
          </a:p>
          <a:p>
            <a:pPr marL="800100" lvl="2" indent="0">
              <a:buNone/>
            </a:pPr>
            <a:r>
              <a:rPr lang="vi-VN" b="1" dirty="0" smtClean="0"/>
              <a:t>E) Un acid cu</a:t>
            </a:r>
            <a:r>
              <a:rPr lang="ro-RO" b="1" dirty="0" smtClean="0"/>
              <a:t> o</a:t>
            </a:r>
            <a:r>
              <a:rPr lang="vi-VN" b="1" dirty="0" smtClean="0"/>
              <a:t> sare</a:t>
            </a:r>
            <a:endParaRPr lang="vi-VN" dirty="0" smtClean="0"/>
          </a:p>
          <a:p>
            <a:pPr marL="800100" lvl="2" indent="0">
              <a:buNone/>
            </a:pPr>
            <a:r>
              <a:rPr lang="vi-VN" b="1" dirty="0" smtClean="0"/>
              <a:t>F) O sare cu </a:t>
            </a:r>
            <a:r>
              <a:rPr lang="ro-RO" b="1" dirty="0" smtClean="0"/>
              <a:t>altă</a:t>
            </a:r>
            <a:r>
              <a:rPr lang="vi-VN" b="1" dirty="0" smtClean="0"/>
              <a:t> sare.</a:t>
            </a:r>
            <a:endParaRPr lang="ro-RO" b="1" dirty="0" smtClean="0"/>
          </a:p>
          <a:p>
            <a:pPr marL="800100" lvl="2" indent="0">
              <a:buNone/>
            </a:pPr>
            <a:endParaRPr lang="vi-VN" dirty="0" smtClean="0"/>
          </a:p>
          <a:p>
            <a:r>
              <a:rPr lang="ro-RO" sz="2400" i="1" dirty="0" smtClean="0"/>
              <a:t>Cum se mai numesc oxizii metalici/nemetalici, luând în considerație comportarea acestora față de apă?</a:t>
            </a:r>
          </a:p>
          <a:p>
            <a:r>
              <a:rPr lang="ro-RO" sz="2400" i="1" dirty="0" smtClean="0"/>
              <a:t>Ce fel de reacții sunt A), B) și C), luând în considerație caracterul acid/bazic/ neutru al speciilor implicate în reacții?</a:t>
            </a:r>
          </a:p>
          <a:p>
            <a:r>
              <a:rPr lang="ro-RO" sz="2400" i="1" dirty="0" smtClean="0"/>
              <a:t>Cum poate fi definită, în general, reacția de neutralizare?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6504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III. pH-ul soluțiilor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 este pH-ul?</a:t>
            </a:r>
          </a:p>
          <a:p>
            <a:r>
              <a:rPr lang="ro-RO" dirty="0" smtClean="0"/>
              <a:t>Care este scala de valori a pH-ului?</a:t>
            </a:r>
          </a:p>
          <a:p>
            <a:r>
              <a:rPr lang="ro-RO" dirty="0" smtClean="0"/>
              <a:t>Ce metode de determinare a pH-ului cunoașteți?</a:t>
            </a:r>
          </a:p>
          <a:p>
            <a:r>
              <a:rPr lang="ro-RO" dirty="0" smtClean="0"/>
              <a:t>Ce importanță are pH-ul? Exemple.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6772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IV. Reacții cu formare de precipitat</a:t>
            </a:r>
            <a:endParaRPr lang="ro-RO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o-RO" sz="2400" b="1" dirty="0" smtClean="0"/>
              <a:t>FeCl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 + 3NaOH = 3NaCl + Fe(OH)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 ↓((precipitat brun-roșcat)</a:t>
            </a:r>
          </a:p>
          <a:p>
            <a:pPr marL="457200" lvl="0" indent="-457200">
              <a:buFont typeface="+mj-lt"/>
              <a:buAutoNum type="arabicPeriod"/>
            </a:pPr>
            <a:r>
              <a:rPr lang="ro-RO" sz="2400" b="1" dirty="0" smtClean="0"/>
              <a:t>FeSO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+ 2NaOH = Na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+ Fe(OH)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 ↓(precipitat verde)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400" b="1" dirty="0" smtClean="0"/>
              <a:t>ZnSO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+ 2NaOH = Na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+ Zn(OH)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 ↓ (precipitat alb)</a:t>
            </a:r>
          </a:p>
          <a:p>
            <a:pPr marL="457200" indent="-457200">
              <a:buFont typeface="+mj-lt"/>
              <a:buAutoNum type="arabicPeriod"/>
            </a:pPr>
            <a:r>
              <a:rPr lang="ro-RO" sz="2200" b="1" dirty="0" smtClean="0"/>
              <a:t>CuSO</a:t>
            </a:r>
            <a:r>
              <a:rPr lang="ro-RO" sz="2200" b="1" baseline="-25000" dirty="0" smtClean="0"/>
              <a:t>4</a:t>
            </a:r>
            <a:r>
              <a:rPr lang="ro-RO" sz="2200" b="1" dirty="0" smtClean="0"/>
              <a:t> + 2NaOH = Na</a:t>
            </a:r>
            <a:r>
              <a:rPr lang="ro-RO" sz="2200" b="1" baseline="-25000" dirty="0" smtClean="0"/>
              <a:t>2</a:t>
            </a:r>
            <a:r>
              <a:rPr lang="ro-RO" sz="2200" b="1" dirty="0" smtClean="0"/>
              <a:t>SO</a:t>
            </a:r>
            <a:r>
              <a:rPr lang="ro-RO" sz="2200" b="1" baseline="-25000" dirty="0" smtClean="0"/>
              <a:t>4</a:t>
            </a:r>
            <a:r>
              <a:rPr lang="ro-RO" sz="2200" b="1" dirty="0" smtClean="0"/>
              <a:t> + Cu(OH)</a:t>
            </a:r>
            <a:r>
              <a:rPr lang="ro-RO" sz="2200" b="1" baseline="-25000" dirty="0" smtClean="0"/>
              <a:t>2</a:t>
            </a:r>
            <a:r>
              <a:rPr lang="ro-RO" sz="2200" b="1" dirty="0" smtClean="0"/>
              <a:t> ↓ (precipitat albastru-gelatinos)</a:t>
            </a:r>
          </a:p>
          <a:p>
            <a:endParaRPr lang="ro-RO" dirty="0" smtClean="0"/>
          </a:p>
          <a:p>
            <a:r>
              <a:rPr lang="ro-RO" i="1" dirty="0" smtClean="0"/>
              <a:t>La ce categorii de </a:t>
            </a:r>
            <a:r>
              <a:rPr lang="ro-RO" i="1" dirty="0" err="1" smtClean="0"/>
              <a:t>subsanțe</a:t>
            </a:r>
            <a:r>
              <a:rPr lang="ro-RO" i="1" dirty="0" smtClean="0"/>
              <a:t> aparțin reactanții și produșii de reacție?</a:t>
            </a:r>
          </a:p>
          <a:p>
            <a:r>
              <a:rPr lang="ro-RO" i="1" dirty="0" smtClean="0"/>
              <a:t>De ce sunt posibile reacțiile de mai sus?</a:t>
            </a:r>
          </a:p>
          <a:p>
            <a:endParaRPr lang="ro-RO" i="1" dirty="0"/>
          </a:p>
        </p:txBody>
      </p:sp>
    </p:spTree>
    <p:extLst>
      <p:ext uri="{BB962C8B-B14F-4D97-AF65-F5344CB8AC3E}">
        <p14:creationId xmlns:p14="http://schemas.microsoft.com/office/powerpoint/2010/main" val="373305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V. Reacții de recunoaștere (identificare) a unor specii chimice</a:t>
            </a:r>
            <a:endParaRPr lang="ro-RO" sz="32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sz="2400" b="1" dirty="0" smtClean="0">
                <a:solidFill>
                  <a:srgbClr val="0070C0"/>
                </a:solidFill>
              </a:rPr>
              <a:t>Reacția de recunoaștere  a acidului sulfuric și a sulfaților</a:t>
            </a:r>
          </a:p>
          <a:p>
            <a:pPr marL="0" indent="0" algn="ctr">
              <a:buNone/>
            </a:pPr>
            <a:r>
              <a:rPr lang="ro-RO" sz="2400" b="1" dirty="0" smtClean="0"/>
              <a:t>BaCl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 + H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= 2HCl + BaSO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 ↓(precipitat alb-lăptos)</a:t>
            </a:r>
          </a:p>
          <a:p>
            <a:pPr marL="0" indent="0" algn="ctr">
              <a:buNone/>
            </a:pPr>
            <a:r>
              <a:rPr lang="ro-RO" sz="2400" b="1" dirty="0" smtClean="0"/>
              <a:t>BaCl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 + CuSO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 → CuCl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 + BaSO</a:t>
            </a:r>
            <a:r>
              <a:rPr lang="ro-RO" sz="2400" b="1" baseline="-25000" dirty="0" smtClean="0"/>
              <a:t>4</a:t>
            </a:r>
            <a:r>
              <a:rPr lang="ro-RO" sz="2400" b="1" dirty="0" smtClean="0"/>
              <a:t>↓(precipitat alb-lăptos)</a:t>
            </a:r>
          </a:p>
          <a:p>
            <a:pPr marL="0" indent="0">
              <a:buNone/>
            </a:pPr>
            <a:r>
              <a:rPr lang="ro-RO" sz="2400" b="1" dirty="0" smtClean="0"/>
              <a:t>Observație. </a:t>
            </a:r>
            <a:r>
              <a:rPr lang="ro-RO" sz="2400" i="1" dirty="0" smtClean="0">
                <a:solidFill>
                  <a:srgbClr val="C00000"/>
                </a:solidFill>
              </a:rPr>
              <a:t>Clorura de bariu este reactivul de recunoaștere a acidului sulfuric și a </a:t>
            </a:r>
            <a:r>
              <a:rPr lang="ro-RO" sz="2400" i="1" dirty="0" err="1" smtClean="0">
                <a:solidFill>
                  <a:srgbClr val="C00000"/>
                </a:solidFill>
              </a:rPr>
              <a:t>sulfaților-</a:t>
            </a:r>
            <a:r>
              <a:rPr lang="ro-RO" sz="2400" i="1" dirty="0" smtClean="0">
                <a:solidFill>
                  <a:srgbClr val="C00000"/>
                </a:solidFill>
              </a:rPr>
              <a:t> </a:t>
            </a:r>
            <a:r>
              <a:rPr lang="ro-RO" sz="2400" b="1" dirty="0" smtClean="0">
                <a:solidFill>
                  <a:srgbClr val="C00000"/>
                </a:solidFill>
              </a:rPr>
              <a:t>M</a:t>
            </a:r>
            <a:r>
              <a:rPr lang="ro-RO" sz="2400" b="1" baseline="-25000" dirty="0" smtClean="0">
                <a:solidFill>
                  <a:srgbClr val="C00000"/>
                </a:solidFill>
              </a:rPr>
              <a:t>2</a:t>
            </a:r>
            <a:r>
              <a:rPr lang="ro-RO" sz="2400" b="1" dirty="0" smtClean="0">
                <a:solidFill>
                  <a:srgbClr val="C00000"/>
                </a:solidFill>
              </a:rPr>
              <a:t>(SO</a:t>
            </a:r>
            <a:r>
              <a:rPr lang="ro-RO" sz="2400" b="1" baseline="-25000" dirty="0" smtClean="0">
                <a:solidFill>
                  <a:srgbClr val="C00000"/>
                </a:solidFill>
              </a:rPr>
              <a:t>4</a:t>
            </a:r>
            <a:r>
              <a:rPr lang="ro-RO" sz="2400" b="1" dirty="0" smtClean="0">
                <a:solidFill>
                  <a:srgbClr val="C00000"/>
                </a:solidFill>
              </a:rPr>
              <a:t>)</a:t>
            </a:r>
            <a:r>
              <a:rPr lang="ro-RO" sz="2400" b="1" baseline="-25000" dirty="0" smtClean="0">
                <a:solidFill>
                  <a:srgbClr val="C00000"/>
                </a:solidFill>
              </a:rPr>
              <a:t>n</a:t>
            </a:r>
            <a:r>
              <a:rPr lang="ro-RO" sz="2400" i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ro-RO" sz="2400" b="1" i="1" dirty="0" smtClean="0"/>
          </a:p>
          <a:p>
            <a:pPr marL="0" indent="0">
              <a:buNone/>
            </a:pPr>
            <a:r>
              <a:rPr lang="ro-RO" sz="2400" b="1" i="1" dirty="0" smtClean="0">
                <a:solidFill>
                  <a:srgbClr val="0070C0"/>
                </a:solidFill>
              </a:rPr>
              <a:t>2.</a:t>
            </a:r>
            <a:r>
              <a:rPr lang="ro-RO" sz="2400" b="1" i="1" dirty="0" smtClean="0"/>
              <a:t> </a:t>
            </a:r>
            <a:r>
              <a:rPr lang="ro-RO" sz="2400" b="1" i="1" dirty="0" smtClean="0">
                <a:solidFill>
                  <a:srgbClr val="0070C0"/>
                </a:solidFill>
              </a:rPr>
              <a:t>Reacția de recunoaștere a acidului clorhidric și a clorurilo</a:t>
            </a:r>
            <a:r>
              <a:rPr lang="ro-RO" sz="2400" b="1" i="1" dirty="0" smtClean="0"/>
              <a:t>r  </a:t>
            </a:r>
          </a:p>
          <a:p>
            <a:pPr marL="0" indent="0">
              <a:buNone/>
            </a:pPr>
            <a:r>
              <a:rPr lang="ro-RO" sz="2400" b="1" i="1" dirty="0" smtClean="0"/>
              <a:t>  </a:t>
            </a:r>
            <a:r>
              <a:rPr lang="ro-RO" sz="2400" b="1" dirty="0" err="1" smtClean="0"/>
              <a:t>HCl</a:t>
            </a:r>
            <a:r>
              <a:rPr lang="ro-RO" sz="2400" b="1" dirty="0" smtClean="0"/>
              <a:t> + AgNO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 → HNO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 + </a:t>
            </a:r>
            <a:r>
              <a:rPr lang="ro-RO" sz="2400" b="1" dirty="0" err="1" smtClean="0"/>
              <a:t>AgCl</a:t>
            </a:r>
            <a:r>
              <a:rPr lang="ro-RO" sz="2400" b="1" dirty="0" smtClean="0"/>
              <a:t>↓(precipitat alb-brânzos)</a:t>
            </a:r>
          </a:p>
          <a:p>
            <a:pPr marL="0" indent="0">
              <a:buNone/>
            </a:pPr>
            <a:r>
              <a:rPr lang="ro-RO" sz="2400" b="1" dirty="0" err="1" smtClean="0"/>
              <a:t>NaCl</a:t>
            </a:r>
            <a:r>
              <a:rPr lang="ro-RO" sz="2400" b="1" dirty="0" smtClean="0"/>
              <a:t> + AgNO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 = NaNO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 + </a:t>
            </a:r>
            <a:r>
              <a:rPr lang="ro-RO" sz="2400" b="1" dirty="0" err="1" smtClean="0"/>
              <a:t>AgCl</a:t>
            </a:r>
            <a:r>
              <a:rPr lang="ro-RO" sz="2400" b="1" dirty="0" smtClean="0"/>
              <a:t> ↓(precipitat alb-brânzos)</a:t>
            </a:r>
          </a:p>
          <a:p>
            <a:pPr marL="0" indent="0">
              <a:buNone/>
            </a:pPr>
            <a:endParaRPr lang="ro-RO" sz="2400" b="1" dirty="0" smtClean="0"/>
          </a:p>
          <a:p>
            <a:pPr marL="0" indent="0">
              <a:buNone/>
            </a:pPr>
            <a:r>
              <a:rPr lang="ro-RO" sz="2400" b="1" dirty="0" smtClean="0"/>
              <a:t>Observație. </a:t>
            </a:r>
            <a:r>
              <a:rPr lang="ro-RO" sz="2400" i="1" dirty="0" smtClean="0">
                <a:solidFill>
                  <a:srgbClr val="C00000"/>
                </a:solidFill>
              </a:rPr>
              <a:t>Azotatul de argint (AgNO</a:t>
            </a:r>
            <a:r>
              <a:rPr lang="ro-RO" sz="2400" i="1" baseline="-25000" dirty="0" smtClean="0">
                <a:solidFill>
                  <a:srgbClr val="C00000"/>
                </a:solidFill>
              </a:rPr>
              <a:t>3</a:t>
            </a:r>
            <a:r>
              <a:rPr lang="ro-RO" sz="2400" i="1" dirty="0" smtClean="0">
                <a:solidFill>
                  <a:srgbClr val="C00000"/>
                </a:solidFill>
              </a:rPr>
              <a:t>) este reactivul de recunoaștere a acidului clorhidric și a clorurilor </a:t>
            </a:r>
            <a:r>
              <a:rPr lang="ro-RO" sz="2400" b="1" i="1" dirty="0" smtClean="0">
                <a:solidFill>
                  <a:srgbClr val="C00000"/>
                </a:solidFill>
              </a:rPr>
              <a:t>- </a:t>
            </a:r>
            <a:r>
              <a:rPr lang="ro-RO" sz="2400" b="1" dirty="0" err="1" smtClean="0">
                <a:solidFill>
                  <a:srgbClr val="C00000"/>
                </a:solidFill>
              </a:rPr>
              <a:t>MCl</a:t>
            </a:r>
            <a:r>
              <a:rPr lang="ro-RO" sz="2400" b="1" baseline="-25000" dirty="0" err="1" smtClean="0">
                <a:solidFill>
                  <a:srgbClr val="C00000"/>
                </a:solidFill>
              </a:rPr>
              <a:t>n</a:t>
            </a:r>
            <a:r>
              <a:rPr lang="ro-RO" sz="2400" b="1" i="1" dirty="0" smtClean="0">
                <a:solidFill>
                  <a:srgbClr val="C00000"/>
                </a:solidFill>
              </a:rPr>
              <a:t>. </a:t>
            </a:r>
            <a:endParaRPr lang="ro-RO" sz="2400" i="1" dirty="0" smtClean="0">
              <a:solidFill>
                <a:srgbClr val="C00000"/>
              </a:solidFill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0383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 smtClean="0"/>
              <a:t>VI. Reacții de recunoaștere (identificare) a unor specii chimice</a:t>
            </a:r>
            <a:endParaRPr lang="ro-RO" sz="32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 dirty="0" smtClean="0">
                <a:solidFill>
                  <a:srgbClr val="0070C0"/>
                </a:solidFill>
              </a:rPr>
              <a:t>3. Reacția de recunoaștere a carbonaților</a:t>
            </a:r>
          </a:p>
          <a:p>
            <a:pPr marL="0" indent="0">
              <a:buNone/>
            </a:pPr>
            <a:endParaRPr lang="ro-RO" sz="2400" b="1" dirty="0" smtClean="0"/>
          </a:p>
          <a:p>
            <a:pPr marL="0" indent="0">
              <a:buNone/>
            </a:pPr>
            <a:endParaRPr lang="ro-RO" sz="2400" b="1" dirty="0"/>
          </a:p>
          <a:p>
            <a:pPr marL="0" indent="0">
              <a:buNone/>
            </a:pPr>
            <a:r>
              <a:rPr lang="ro-RO" sz="2400" b="1" dirty="0" smtClean="0"/>
              <a:t>Observație. </a:t>
            </a:r>
            <a:r>
              <a:rPr lang="ro-RO" sz="2400" b="1" dirty="0" smtClean="0">
                <a:solidFill>
                  <a:srgbClr val="C00000"/>
                </a:solidFill>
              </a:rPr>
              <a:t>Reactivul de recunoaștere pentru carbonați este orice acid mai tare decât acidul carbonic.</a:t>
            </a:r>
          </a:p>
          <a:p>
            <a:pPr marL="0" indent="0">
              <a:buNone/>
            </a:pPr>
            <a:r>
              <a:rPr lang="ro-RO" sz="2400" b="1" dirty="0" smtClean="0">
                <a:solidFill>
                  <a:srgbClr val="C00000"/>
                </a:solidFill>
              </a:rPr>
              <a:t>Reacția decurge cu efervescență datorită degajării dioxidului de carbon (gaz).</a:t>
            </a:r>
          </a:p>
          <a:p>
            <a:pPr marL="0" indent="0">
              <a:buNone/>
            </a:pPr>
            <a:r>
              <a:rPr lang="ro-RO" sz="2400" b="1" dirty="0" smtClean="0">
                <a:solidFill>
                  <a:srgbClr val="0070C0"/>
                </a:solidFill>
              </a:rPr>
              <a:t>4. Reacția de recunoaștere a dioxidului de carbon (CO</a:t>
            </a:r>
            <a:r>
              <a:rPr lang="ro-RO" sz="2400" b="1" baseline="-25000" dirty="0" smtClean="0">
                <a:solidFill>
                  <a:srgbClr val="0070C0"/>
                </a:solidFill>
              </a:rPr>
              <a:t>2</a:t>
            </a:r>
            <a:r>
              <a:rPr lang="ro-RO" sz="2400" b="1" dirty="0" smtClean="0">
                <a:solidFill>
                  <a:srgbClr val="0070C0"/>
                </a:solidFill>
              </a:rPr>
              <a:t>) - reacția de tulburare a apei de var</a:t>
            </a:r>
          </a:p>
          <a:p>
            <a:pPr marL="0" indent="0" algn="ctr">
              <a:buNone/>
            </a:pPr>
            <a:r>
              <a:rPr lang="ro-RO" sz="2400" b="1" dirty="0" smtClean="0"/>
              <a:t>CO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 + Ca(OH)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 = CaCO</a:t>
            </a:r>
            <a:r>
              <a:rPr lang="ro-RO" sz="2400" b="1" baseline="-25000" dirty="0" smtClean="0"/>
              <a:t>3</a:t>
            </a:r>
            <a:r>
              <a:rPr lang="ro-RO" sz="2400" b="1" dirty="0" smtClean="0"/>
              <a:t>↓ + H</a:t>
            </a:r>
            <a:r>
              <a:rPr lang="ro-RO" sz="2400" b="1" baseline="-25000" dirty="0" smtClean="0"/>
              <a:t>2</a:t>
            </a:r>
            <a:r>
              <a:rPr lang="ro-RO" sz="2400" b="1" dirty="0" smtClean="0"/>
              <a:t>O</a:t>
            </a:r>
            <a:endParaRPr lang="ro-RO" sz="2400" dirty="0" smtClean="0"/>
          </a:p>
          <a:p>
            <a:pPr marL="0" indent="0">
              <a:buNone/>
            </a:pPr>
            <a:r>
              <a:rPr lang="ro-RO" sz="2400" b="1" dirty="0" smtClean="0"/>
              <a:t>Observație. </a:t>
            </a:r>
            <a:r>
              <a:rPr lang="ro-RO" sz="2400" b="1" dirty="0" smtClean="0">
                <a:solidFill>
                  <a:srgbClr val="C00000"/>
                </a:solidFill>
              </a:rPr>
              <a:t>Această reacție stă, totodată, la baza întăririi mortarului.</a:t>
            </a:r>
            <a:endParaRPr lang="ro-RO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916833"/>
            <a:ext cx="86764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05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/>
          </a:bodyPr>
          <a:lstStyle/>
          <a:p>
            <a:r>
              <a:rPr lang="ro-RO" sz="3200" b="1" dirty="0" smtClean="0"/>
              <a:t>VII. 1. Probleme propuse</a:t>
            </a:r>
            <a:endParaRPr lang="ro-RO" sz="32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o-RO" dirty="0" smtClean="0">
                <a:solidFill>
                  <a:srgbClr val="0070C0"/>
                </a:solidFill>
              </a:rPr>
              <a:t>1.</a:t>
            </a:r>
            <a:r>
              <a:rPr lang="ro-RO" dirty="0" smtClean="0"/>
              <a:t> </a:t>
            </a:r>
            <a:r>
              <a:rPr lang="ro-RO" dirty="0"/>
              <a:t>Realizează corespondenţa între reactanţii din coloana A şi produşii de reacţie din coloana B. Scrie ecuaţiile reacţiilor chimice.</a:t>
            </a:r>
            <a:endParaRPr lang="ro-RO" b="1" dirty="0"/>
          </a:p>
          <a:p>
            <a:pPr marL="514350" lvl="0" indent="-514350">
              <a:buFont typeface="+mj-lt"/>
              <a:buAutoNum type="arabicPeriod"/>
            </a:pPr>
            <a:r>
              <a:rPr lang="ro-RO" dirty="0" smtClean="0"/>
              <a:t>Fe + </a:t>
            </a:r>
            <a:r>
              <a:rPr lang="ro-RO" dirty="0" err="1" smtClean="0"/>
              <a:t>HCl</a:t>
            </a:r>
            <a:r>
              <a:rPr lang="ro-RO" dirty="0" smtClean="0"/>
              <a:t>                           </a:t>
            </a:r>
            <a:endParaRPr lang="ro-RO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o-RO" dirty="0" smtClean="0"/>
              <a:t>Cr</a:t>
            </a:r>
            <a:r>
              <a:rPr lang="ro-RO" baseline="-25000" dirty="0" smtClean="0"/>
              <a:t>2</a:t>
            </a:r>
            <a:r>
              <a:rPr lang="ro-RO" dirty="0" smtClean="0"/>
              <a:t>O</a:t>
            </a:r>
            <a:r>
              <a:rPr lang="ro-RO" baseline="-25000" dirty="0" smtClean="0"/>
              <a:t>3</a:t>
            </a:r>
            <a:r>
              <a:rPr lang="ro-RO" dirty="0" smtClean="0"/>
              <a:t> </a:t>
            </a:r>
            <a:r>
              <a:rPr lang="ro-RO" dirty="0"/>
              <a:t>+ Al</a:t>
            </a:r>
            <a:endParaRPr lang="ro-RO" b="1" dirty="0"/>
          </a:p>
          <a:p>
            <a:pPr marL="514350" lvl="0" indent="-514350">
              <a:buFont typeface="+mj-lt"/>
              <a:buAutoNum type="arabicPeriod"/>
            </a:pPr>
            <a:r>
              <a:rPr lang="ro-RO" dirty="0"/>
              <a:t>Ca + H</a:t>
            </a:r>
            <a:r>
              <a:rPr lang="ro-RO" baseline="-25000" dirty="0"/>
              <a:t>2</a:t>
            </a:r>
            <a:r>
              <a:rPr lang="ro-RO" dirty="0"/>
              <a:t>O</a:t>
            </a:r>
            <a:endParaRPr lang="ro-RO" b="1" dirty="0"/>
          </a:p>
          <a:p>
            <a:pPr marL="514350" lvl="0" indent="-514350">
              <a:buFont typeface="+mj-lt"/>
              <a:buAutoNum type="arabicPeriod"/>
            </a:pPr>
            <a:r>
              <a:rPr lang="ro-RO" dirty="0"/>
              <a:t>PbSO</a:t>
            </a:r>
            <a:r>
              <a:rPr lang="ro-RO" baseline="-25000" dirty="0"/>
              <a:t>4</a:t>
            </a:r>
            <a:r>
              <a:rPr lang="ro-RO" dirty="0"/>
              <a:t> + Zn</a:t>
            </a:r>
            <a:endParaRPr lang="ro-RO" b="1" dirty="0"/>
          </a:p>
          <a:p>
            <a:pPr marL="514350" lvl="0" indent="-514350">
              <a:buFont typeface="+mj-lt"/>
              <a:buAutoNum type="arabicPeriod"/>
            </a:pPr>
            <a:r>
              <a:rPr lang="ro-RO" dirty="0"/>
              <a:t>CuSO</a:t>
            </a:r>
            <a:r>
              <a:rPr lang="ro-RO" baseline="-25000" dirty="0"/>
              <a:t>4</a:t>
            </a:r>
            <a:r>
              <a:rPr lang="ro-RO" dirty="0"/>
              <a:t> + Mg</a:t>
            </a:r>
            <a:endParaRPr lang="ro-RO" b="1" dirty="0"/>
          </a:p>
          <a:p>
            <a:pPr marL="0" indent="0">
              <a:buNone/>
            </a:pPr>
            <a:r>
              <a:rPr lang="ro-RO" dirty="0" smtClean="0">
                <a:effectLst/>
              </a:rPr>
              <a:t/>
            </a:r>
            <a:br>
              <a:rPr lang="ro-RO" dirty="0" smtClean="0">
                <a:effectLst/>
              </a:rPr>
            </a:br>
            <a:r>
              <a:rPr lang="ro-RO" dirty="0" smtClean="0">
                <a:effectLst/>
              </a:rPr>
              <a:t/>
            </a:r>
            <a:br>
              <a:rPr lang="ro-RO" dirty="0" smtClean="0">
                <a:effectLst/>
              </a:rPr>
            </a:br>
            <a:r>
              <a:rPr lang="ro-RO" dirty="0" smtClean="0">
                <a:effectLst/>
              </a:rPr>
              <a:t/>
            </a:r>
            <a:br>
              <a:rPr lang="ro-RO" dirty="0" smtClean="0">
                <a:effectLst/>
              </a:rPr>
            </a:br>
            <a:endParaRPr lang="ro-R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2497236" cy="29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tăText 3"/>
          <p:cNvSpPr txBox="1"/>
          <p:nvPr/>
        </p:nvSpPr>
        <p:spPr>
          <a:xfrm>
            <a:off x="4788024" y="1052736"/>
            <a:ext cx="3960440" cy="57606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SUCCES!</a:t>
            </a:r>
            <a:endParaRPr lang="ro-R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89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o-RO" b="1" dirty="0" smtClean="0"/>
              <a:t>VII. 2. Probleme propuse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o-RO" dirty="0" smtClean="0">
                <a:solidFill>
                  <a:srgbClr val="0070C0"/>
                </a:solidFill>
              </a:rPr>
              <a:t>2.</a:t>
            </a:r>
            <a:r>
              <a:rPr lang="ro-RO" dirty="0" smtClean="0"/>
              <a:t> Se </a:t>
            </a:r>
            <a:r>
              <a:rPr lang="ro-RO" dirty="0"/>
              <a:t>dizolvă în apă 1,42 g dintr-un sulfat al unui metal </a:t>
            </a:r>
            <a:r>
              <a:rPr lang="ro-RO" dirty="0" err="1"/>
              <a:t>divalent</a:t>
            </a:r>
            <a:r>
              <a:rPr lang="ro-RO" dirty="0"/>
              <a:t>. Soluţia rezultată se </a:t>
            </a:r>
            <a:r>
              <a:rPr lang="ro-RO" dirty="0" err="1"/>
              <a:t>tratatează</a:t>
            </a:r>
            <a:r>
              <a:rPr lang="ro-RO" dirty="0"/>
              <a:t> cu soluţie de clorură de bariu în exces, ceea ce duce la precipitarea tuturor ionilor sulfat sub formă de sulfat de bariu. Se obţine un precipitat cu masa 2,33 g.</a:t>
            </a:r>
          </a:p>
          <a:p>
            <a:pPr lvl="0"/>
            <a:r>
              <a:rPr lang="ro-RO" dirty="0"/>
              <a:t>Determină masa atomică a metalului şi identifică metalul, utilizând Tabelul periodic.</a:t>
            </a:r>
          </a:p>
          <a:p>
            <a:pPr lvl="0"/>
            <a:r>
              <a:rPr lang="ro-RO" dirty="0"/>
              <a:t>Scrie ecuaţia reacţiei care are loc.</a:t>
            </a:r>
          </a:p>
          <a:p>
            <a:endParaRPr lang="ro-RO" dirty="0"/>
          </a:p>
        </p:txBody>
      </p:sp>
      <p:sp>
        <p:nvSpPr>
          <p:cNvPr id="5" name="CasetăText 4"/>
          <p:cNvSpPr txBox="1"/>
          <p:nvPr/>
        </p:nvSpPr>
        <p:spPr>
          <a:xfrm>
            <a:off x="4788024" y="1052736"/>
            <a:ext cx="3960440" cy="576064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o-R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SUCCES!</a:t>
            </a:r>
            <a:endParaRPr lang="ro-R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696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622</Words>
  <Application>Microsoft Office PowerPoint</Application>
  <PresentationFormat>Expunere pe ecran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3" baseType="lpstr">
      <vt:lpstr>Temă Office</vt:lpstr>
      <vt:lpstr>Reacția de schimb (dublă înlocuire) -lecție de recapitulare-fixare a cunoștințelor-</vt:lpstr>
      <vt:lpstr>I. Forma generală</vt:lpstr>
      <vt:lpstr>II. Exemple de reacții de schimb</vt:lpstr>
      <vt:lpstr>III. pH-ul soluțiilor</vt:lpstr>
      <vt:lpstr>IV. Reacții cu formare de precipitat</vt:lpstr>
      <vt:lpstr>V. Reacții de recunoaștere (identificare) a unor specii chimice</vt:lpstr>
      <vt:lpstr>VI. Reacții de recunoaștere (identificare) a unor specii chimice</vt:lpstr>
      <vt:lpstr>VII. 1. Probleme propuse</vt:lpstr>
      <vt:lpstr>VII. 2. Probleme propuse</vt:lpstr>
      <vt:lpstr>VII. 3. Probleme propuse</vt:lpstr>
      <vt:lpstr>VII. 4. Probleme propuse 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Reacția de schimb (dublă înlocuire)</dc:title>
  <dc:creator>unu</dc:creator>
  <cp:lastModifiedBy>unu</cp:lastModifiedBy>
  <cp:revision>47</cp:revision>
  <dcterms:created xsi:type="dcterms:W3CDTF">2021-04-11T20:28:20Z</dcterms:created>
  <dcterms:modified xsi:type="dcterms:W3CDTF">2021-04-14T09:32:32Z</dcterms:modified>
</cp:coreProperties>
</file>